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12192000"/>
  <p:notesSz cx="6858000" cy="9144000"/>
  <p:embeddedFontLst>
    <p:embeddedFont>
      <p:font typeface="Comforta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4CB5C56-88C1-47B5-BDC4-EE8092631FA0}">
  <a:tblStyle styleId="{54CB5C56-88C1-47B5-BDC4-EE8092631FA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mfortaa-regular.fntdata"/><Relationship Id="rId8" Type="http://schemas.openxmlformats.org/officeDocument/2006/relationships/font" Target="fonts/Comforta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3"/>
          <p:cNvGraphicFramePr/>
          <p:nvPr/>
        </p:nvGraphicFramePr>
        <p:xfrm>
          <a:off x="152400" y="1533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{54CB5C56-88C1-47B5-BDC4-EE8092631FA0}</a:tableStyleId>
              </a:tblPr>
              <a:tblGrid>
                <a:gridCol w="1099450"/>
                <a:gridCol w="1872350"/>
                <a:gridCol w="2971800"/>
                <a:gridCol w="3367025"/>
                <a:gridCol w="2576575"/>
              </a:tblGrid>
              <a:tr h="735825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357850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Content (New Learning)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63225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3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To understand what</a:t>
                      </a:r>
                      <a:endParaRPr sz="13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3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improvisation means.</a:t>
                      </a:r>
                      <a:endParaRPr sz="13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3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3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To treat instruments</a:t>
                      </a:r>
                      <a:endParaRPr sz="13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3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carefully and with</a:t>
                      </a:r>
                      <a:endParaRPr sz="13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3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respect.</a:t>
                      </a:r>
                      <a:endParaRPr sz="13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3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91450" marL="91450"/>
                </a:tc>
              </a:tr>
              <a:tr h="3536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100" u="none" cap="none" strike="noStrike"/>
                        <a:t>Unit Overview</a:t>
                      </a:r>
                      <a:endParaRPr sz="11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</a:tr>
              <a:tr h="4452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Lesson 1</a:t>
                      </a:r>
                      <a:endParaRPr sz="17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 </a:t>
                      </a:r>
                      <a:endParaRPr sz="17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Lesson 2</a:t>
                      </a:r>
                      <a:endParaRPr sz="17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 </a:t>
                      </a:r>
                      <a:endParaRPr sz="17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Lesson 3</a:t>
                      </a:r>
                      <a:endParaRPr sz="17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 </a:t>
                      </a:r>
                      <a:endParaRPr sz="17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Lesson 4</a:t>
                      </a:r>
                      <a:endParaRPr sz="17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 End Point</a:t>
                      </a:r>
                      <a:endParaRPr sz="17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 </a:t>
                      </a:r>
                      <a:endParaRPr sz="17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45725" marB="45725" marR="91450" marL="91450"/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7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To listen and appraise the song ‘Bringing us together.’</a:t>
                      </a:r>
                      <a:endParaRPr sz="17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7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7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7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To learn to play the recorder.</a:t>
                      </a:r>
                      <a:endParaRPr sz="17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7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7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7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To learn to play along to ‘Bringing us together.’  </a:t>
                      </a:r>
                      <a:endParaRPr sz="17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7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7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7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To practice for our final performance. </a:t>
                      </a:r>
                      <a:endParaRPr sz="17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7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7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7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To record and evaluate our performance.  </a:t>
                      </a:r>
                      <a:endParaRPr sz="17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3"/>
          <p:cNvSpPr/>
          <p:nvPr/>
        </p:nvSpPr>
        <p:spPr>
          <a:xfrm>
            <a:off x="2455978" y="53701"/>
            <a:ext cx="9257051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Year 4 Term 5 </a:t>
            </a: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Music </a:t>
            </a: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Unit Overview</a:t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Recorders- Bringing Us Together. </a:t>
            </a:r>
            <a:endParaRPr sz="1300">
              <a:solidFill>
                <a:srgbClr val="FFFFFF"/>
              </a:solidFill>
              <a:highlight>
                <a:srgbClr val="555555"/>
              </a:highlight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sz="2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5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48225" y="2807204"/>
            <a:ext cx="1419375" cy="35104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3"/>
          <p:cNvSpPr txBox="1"/>
          <p:nvPr/>
        </p:nvSpPr>
        <p:spPr>
          <a:xfrm>
            <a:off x="9463025" y="2481750"/>
            <a:ext cx="2534100" cy="416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 u="sng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Key Vocabulary</a:t>
            </a:r>
            <a:endParaRPr b="1" sz="2100" u="sng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Recorder</a:t>
            </a:r>
            <a:endParaRPr sz="21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Disco</a:t>
            </a:r>
            <a:endParaRPr sz="21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Tempo</a:t>
            </a:r>
            <a:endParaRPr sz="21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Pitch</a:t>
            </a:r>
            <a:endParaRPr sz="21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Pulse</a:t>
            </a:r>
            <a:endParaRPr sz="21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Rhythm</a:t>
            </a:r>
            <a:endParaRPr sz="21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Quavers</a:t>
            </a:r>
            <a:endParaRPr sz="21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Crotchets</a:t>
            </a:r>
            <a:endParaRPr sz="21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Notes</a:t>
            </a:r>
            <a:endParaRPr sz="21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Verse</a:t>
            </a:r>
            <a:endParaRPr sz="21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Chorus</a:t>
            </a:r>
            <a:endParaRPr sz="21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Bridge</a:t>
            </a:r>
            <a:endParaRPr sz="21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6096000" y="1254925"/>
            <a:ext cx="3673200" cy="6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Play any one, or all of  four, differentiated parts on a tuned instrument –a one-note, simple ormedium part or the melody of </a:t>
            </a:r>
            <a:endParaRPr sz="12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the song)from memory or using notation</a:t>
            </a: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020388" y="639884"/>
            <a:ext cx="1419375" cy="14989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