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Comforta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j6yfA0Swy2vTWze7M4HRW8QGGC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95446CC-327E-4FDC-838A-41303B28C199}">
  <a:tblStyle styleId="{595446CC-327E-4FDC-838A-41303B28C19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-regular.fntdata"/><Relationship Id="rId8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{595446CC-327E-4FDC-838A-41303B28C199}</a:tableStyleId>
              </a:tblPr>
              <a:tblGrid>
                <a:gridCol w="1099450"/>
                <a:gridCol w="1872350"/>
                <a:gridCol w="2971800"/>
                <a:gridCol w="2963350"/>
                <a:gridCol w="2980250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63225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50" u="none" cap="none" strike="noStrike">
                          <a:solidFill>
                            <a:srgbClr val="33333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Name in French, </a:t>
                      </a:r>
                      <a:r>
                        <a:rPr lang="en-GB" sz="1250">
                          <a:solidFill>
                            <a:srgbClr val="33333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nouns and determiners for 12</a:t>
                      </a:r>
                      <a:endParaRPr sz="1250">
                        <a:solidFill>
                          <a:srgbClr val="33333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50">
                          <a:solidFill>
                            <a:srgbClr val="33333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common classroom objects.</a:t>
                      </a:r>
                      <a:endParaRPr sz="1250">
                        <a:solidFill>
                          <a:srgbClr val="33333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50">
                        <a:solidFill>
                          <a:srgbClr val="33333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50">
                          <a:solidFill>
                            <a:srgbClr val="33333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fully understand the role of</a:t>
                      </a:r>
                      <a:endParaRPr sz="1250">
                        <a:solidFill>
                          <a:srgbClr val="33333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50">
                          <a:solidFill>
                            <a:srgbClr val="33333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gender and plurality in the choice of</a:t>
                      </a:r>
                      <a:endParaRPr sz="1250">
                        <a:solidFill>
                          <a:srgbClr val="33333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50">
                          <a:solidFill>
                            <a:srgbClr val="333333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possessive adjectives in French.</a:t>
                      </a:r>
                      <a:endParaRPr sz="1250">
                        <a:solidFill>
                          <a:srgbClr val="33333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50">
                        <a:solidFill>
                          <a:srgbClr val="333333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</a:tr>
              <a:tr h="3536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Unit Overview</a:t>
                      </a:r>
                      <a:endParaRPr sz="11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44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1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2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3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4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Lesson 5</a:t>
                      </a:r>
                      <a:endParaRPr b="1" sz="1200" u="none" cap="none" strike="noStrike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End Point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100" u="none" cap="none" strike="noStrike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 </a:t>
                      </a:r>
                      <a:endParaRPr sz="11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To know how to recognise, recall and spell seven different classroom items. 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learn a further five classroom object nouns with their indefinite articles/determiners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know how to answer the question ‘Qu’est-ce qu’il y a dans ta trousse ?’</a:t>
                      </a:r>
                      <a:r>
                        <a:rPr b="1" lang="en-GB" sz="1200" u="none" cap="none" strike="noStrike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.</a:t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 u="none" cap="none" strike="noStrike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consolidate the previously learnt language and introduce the possessive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adjectives ‘mon’, ‘ma’ and ‘mes’ in French 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To learn how to use the negative structure ‘Je n’ai pas de…’ (I do not have)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in French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20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EOU Quiz</a:t>
                      </a:r>
                      <a:endParaRPr b="1" sz="120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5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Key Vocabulary </a:t>
                      </a:r>
                      <a:endParaRPr sz="25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Year 4 Term 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 </a:t>
            </a: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French Unit Overview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 the classroom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1" i="0" sz="5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6096000" y="1201250"/>
            <a:ext cx="2683200" cy="5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50">
                <a:solidFill>
                  <a:srgbClr val="333333"/>
                </a:solidFill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To also improve spellings in French by completing a variety</a:t>
            </a:r>
            <a:endParaRPr sz="1250">
              <a:solidFill>
                <a:srgbClr val="333333"/>
              </a:solidFill>
              <a:highlight>
                <a:schemeClr val="lt1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50">
                <a:solidFill>
                  <a:srgbClr val="333333"/>
                </a:solidFill>
                <a:highlight>
                  <a:schemeClr val="lt1"/>
                </a:highlight>
                <a:latin typeface="Comfortaa"/>
                <a:ea typeface="Comfortaa"/>
                <a:cs typeface="Comfortaa"/>
                <a:sym typeface="Comfortaa"/>
              </a:rPr>
              <a:t>of written based activities.</a:t>
            </a:r>
            <a:endParaRPr sz="1250">
              <a:solidFill>
                <a:srgbClr val="333333"/>
              </a:solidFill>
              <a:highlight>
                <a:schemeClr val="lt1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50"/>
              <a:buFont typeface="Arial"/>
              <a:buNone/>
            </a:pPr>
            <a:r>
              <a:t/>
            </a:r>
            <a:endParaRPr sz="1250">
              <a:solidFill>
                <a:srgbClr val="333333"/>
              </a:solidFill>
              <a:highlight>
                <a:schemeClr val="lt1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84375" y="1201250"/>
            <a:ext cx="1597875" cy="106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68325" y="3621796"/>
            <a:ext cx="3844700" cy="253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